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7" r:id="rId1"/>
  </p:sldMasterIdLst>
  <p:notesMasterIdLst>
    <p:notesMasterId r:id="rId9"/>
  </p:notesMasterIdLst>
  <p:handoutMasterIdLst>
    <p:handoutMasterId r:id="rId10"/>
  </p:handoutMasterIdLst>
  <p:sldIdLst>
    <p:sldId id="536" r:id="rId2"/>
    <p:sldId id="534" r:id="rId3"/>
    <p:sldId id="533" r:id="rId4"/>
    <p:sldId id="525" r:id="rId5"/>
    <p:sldId id="535" r:id="rId6"/>
    <p:sldId id="532" r:id="rId7"/>
    <p:sldId id="526" r:id="rId8"/>
  </p:sldIdLst>
  <p:sldSz cx="9144000" cy="5143500" type="screen16x9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16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DEE8"/>
    <a:srgbClr val="FBE4D6"/>
    <a:srgbClr val="FFD966"/>
    <a:srgbClr val="FFF2CC"/>
    <a:srgbClr val="F8CBAD"/>
    <a:srgbClr val="F4B183"/>
    <a:srgbClr val="FFE699"/>
    <a:srgbClr val="E9EDF4"/>
    <a:srgbClr val="D0D8E8"/>
    <a:srgbClr val="C55A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04" autoAdjust="0"/>
    <p:restoredTop sz="94595" autoAdjust="0"/>
  </p:normalViewPr>
  <p:slideViewPr>
    <p:cSldViewPr>
      <p:cViewPr varScale="1">
        <p:scale>
          <a:sx n="114" d="100"/>
          <a:sy n="114" d="100"/>
        </p:scale>
        <p:origin x="624" y="102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2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onstantia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7" y="2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nstantia" pitchFamily="18" charset="0"/>
              </a:defRPr>
            </a:lvl1pPr>
          </a:lstStyle>
          <a:p>
            <a:pPr>
              <a:defRPr/>
            </a:pPr>
            <a:fld id="{07495330-41A3-463F-9D81-932A23F3382A}" type="datetimeFigureOut">
              <a:rPr lang="ru-RU"/>
              <a:pPr>
                <a:defRPr/>
              </a:pPr>
              <a:t>01.06.2022</a:t>
            </a:fld>
            <a:endParaRPr lang="ru-RU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30093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onstantia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7" y="9430093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nstantia" pitchFamily="18" charset="0"/>
              </a:defRPr>
            </a:lvl1pPr>
          </a:lstStyle>
          <a:p>
            <a:pPr>
              <a:defRPr/>
            </a:pPr>
            <a:fld id="{4E811750-633B-4796-80FA-B48336E963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96555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2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onstantia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7" y="2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nstantia" pitchFamily="18" charset="0"/>
              </a:defRPr>
            </a:lvl1pPr>
          </a:lstStyle>
          <a:p>
            <a:pPr>
              <a:defRPr/>
            </a:pPr>
            <a:fld id="{8C6F9980-8927-4645-A7C4-372728A154A8}" type="datetimeFigureOut">
              <a:rPr lang="ru-RU"/>
              <a:pPr>
                <a:defRPr/>
              </a:pPr>
              <a:t>01.06.2022</a:t>
            </a:fld>
            <a:endParaRPr lang="ru-RU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30093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onstantia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7" y="9430093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nstantia" pitchFamily="18" charset="0"/>
              </a:defRPr>
            </a:lvl1pPr>
          </a:lstStyle>
          <a:p>
            <a:pPr>
              <a:defRPr/>
            </a:pPr>
            <a:fld id="{FC0F019D-2496-4763-8AB7-998DBBFA86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66417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0F019D-2496-4763-8AB7-998DBBFA8668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492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0F019D-2496-4763-8AB7-998DBBFA8668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13136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0F019D-2496-4763-8AB7-998DBBFA8668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72597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0F019D-2496-4763-8AB7-998DBBFA8668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8920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0F019D-2496-4763-8AB7-998DBBFA8668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72241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0F019D-2496-4763-8AB7-998DBBFA8668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4400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0F019D-2496-4763-8AB7-998DBBFA8668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7153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269923"/>
            <a:ext cx="7406640" cy="1104138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387548"/>
            <a:ext cx="7406640" cy="131445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AE267B-EEB3-4EB3-A930-A2AAFA717D3F}" type="datetime1">
              <a:rPr lang="ru-RU" smtClean="0"/>
              <a:pPr>
                <a:defRPr/>
              </a:pPr>
              <a:t>01.06.2022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0BC6A1-14B3-46E6-850D-39873D8552F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060352"/>
            <a:ext cx="210312" cy="15773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008762"/>
            <a:ext cx="64008" cy="48006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1B9D6A-7C04-4ED7-962A-FF4D9BD4EC34}" type="datetime1">
              <a:rPr lang="ru-RU" smtClean="0"/>
              <a:pPr>
                <a:defRPr/>
              </a:pPr>
              <a:t>01.06.2022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6FD0DA-DB30-4FB5-B536-DCBB2111E39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05979"/>
            <a:ext cx="1828800" cy="4388644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05980"/>
            <a:ext cx="5562600" cy="4388644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5DF40D-1892-4B45-A929-86BC2271D9C3}" type="datetime1">
              <a:rPr lang="ru-RU" smtClean="0"/>
              <a:pPr>
                <a:defRPr/>
              </a:pPr>
              <a:t>01.06.2022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7AFC5B-1E63-4C29-A776-77939FB381E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8C5319-5DF7-4014-8CBF-56319976D22F}" type="datetime1">
              <a:rPr lang="ru-RU" smtClean="0"/>
              <a:pPr>
                <a:defRPr/>
              </a:pPr>
              <a:t>01.06.2022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12FA54-D13F-4C1A-BB1A-D69F28A331E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41"/>
            <a:ext cx="6858000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1950244"/>
            <a:ext cx="6400800" cy="17145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800100"/>
            <a:ext cx="6400800" cy="1132284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8F7EEA-AA0C-4033-B22E-8E4374DD61D5}" type="datetime1">
              <a:rPr lang="ru-RU" smtClean="0"/>
              <a:pPr>
                <a:defRPr/>
              </a:pPr>
              <a:t>01.06.2022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2CBCEC-B2B4-4EA9-BBD3-ECE7D800EB7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110992"/>
            <a:ext cx="210312" cy="15773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059403"/>
            <a:ext cx="64008" cy="48006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05740"/>
            <a:ext cx="7498080" cy="85725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143000"/>
            <a:ext cx="3657600" cy="34975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143000"/>
            <a:ext cx="3657600" cy="34975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F0DA10-1AE8-4077-ABDC-E4E14B547E47}" type="datetime1">
              <a:rPr lang="ru-RU" smtClean="0"/>
              <a:pPr>
                <a:defRPr/>
              </a:pPr>
              <a:t>01.06.2022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D69709-AAA1-4D8A-8716-06E72B76F3C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70252"/>
            <a:ext cx="8229600" cy="85725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246209"/>
            <a:ext cx="4023360" cy="48006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246209"/>
            <a:ext cx="4023360" cy="48006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727002"/>
            <a:ext cx="4023360" cy="30861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727002"/>
            <a:ext cx="4023360" cy="30861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0C4908-7646-42EB-A496-35819DF703F2}" type="datetime1">
              <a:rPr lang="ru-RU" smtClean="0"/>
              <a:pPr>
                <a:defRPr/>
              </a:pPr>
              <a:t>01.06.2022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C7DE39-4B9B-4F26-AC89-99AA9CCD4E6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05740"/>
            <a:ext cx="7498080" cy="857250"/>
          </a:xfrm>
        </p:spPr>
        <p:txBody>
          <a:bodyPr anchor="ctr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926065-F2AE-4F3C-99CA-E6EFE211F0FB}" type="datetime1">
              <a:rPr lang="ru-RU" smtClean="0"/>
              <a:pPr>
                <a:defRPr/>
              </a:pPr>
              <a:t>01.06.2022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76DAAD-2AC1-4496-BE61-180F0C2F33C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51435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1DA96D-9179-4235-B039-5727745C47CB}" type="datetime1">
              <a:rPr lang="ru-RU" smtClean="0"/>
              <a:pPr>
                <a:defRPr/>
              </a:pPr>
              <a:t>01.06.2022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54EAAF-49FF-4DDD-861F-712D3040A85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41"/>
            <a:ext cx="73152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2583"/>
            <a:ext cx="3810000" cy="871538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055223"/>
            <a:ext cx="3810000" cy="523875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153400" cy="299442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0A0CDE-0FEA-489E-B054-E20675E4F560}" type="datetime1">
              <a:rPr lang="ru-RU" smtClean="0"/>
              <a:pPr>
                <a:defRPr/>
              </a:pPr>
              <a:t>01.06.2022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3D918F-4BB8-4EA0-B7B2-A2F2CF8E58F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800100"/>
            <a:ext cx="2743200" cy="14859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5BF81D-76D8-42B5-84A4-A7DAC3A4332A}" type="datetime1">
              <a:rPr lang="ru-RU" smtClean="0"/>
              <a:pPr>
                <a:defRPr/>
              </a:pPr>
              <a:t>01.06.2022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C3FB8A-0676-49B0-9E00-6EE653AA07F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800100"/>
            <a:ext cx="4572000" cy="3429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857253"/>
            <a:ext cx="4419600" cy="2635898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715756"/>
            <a:ext cx="685800" cy="15323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702589"/>
            <a:ext cx="649224" cy="15323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3600450"/>
            <a:ext cx="4419600" cy="5715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611941"/>
            <a:ext cx="1638887" cy="1229165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7" y="15827"/>
            <a:ext cx="1702191" cy="1276643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791308"/>
            <a:ext cx="1125717" cy="826968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41"/>
            <a:ext cx="8131127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05978"/>
            <a:ext cx="7498080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085850"/>
            <a:ext cx="7498080" cy="360045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4729162"/>
            <a:ext cx="2133600" cy="357188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39539EF8-4046-4F6B-9789-3A8051241DA7}" type="datetime1">
              <a:rPr lang="ru-RU" smtClean="0"/>
              <a:pPr>
                <a:defRPr/>
              </a:pPr>
              <a:t>01.06.2022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4729162"/>
            <a:ext cx="2895600" cy="357188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4729162"/>
            <a:ext cx="457200" cy="357188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15F09A6E-B77E-4D8D-AB78-C93DF8603AC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41"/>
            <a:ext cx="73152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-27112" y="4869656"/>
            <a:ext cx="285720" cy="273844"/>
          </a:xfrm>
        </p:spPr>
        <p:txBody>
          <a:bodyPr>
            <a:normAutofit lnSpcReduction="10000"/>
          </a:bodyPr>
          <a:lstStyle/>
          <a:p>
            <a:pPr>
              <a:defRPr/>
            </a:pPr>
            <a:fld id="{D2072C62-53BD-4469-AE58-36239670E58C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  <p:pic>
        <p:nvPicPr>
          <p:cNvPr id="5" name="Picture 41" descr="fsetan_emblema200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96" y="-1035"/>
            <a:ext cx="931810" cy="1060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6B3123AD-9B1D-43AF-8D10-3CA948B8B52C}"/>
              </a:ext>
            </a:extLst>
          </p:cNvPr>
          <p:cNvSpPr txBox="1">
            <a:spLocks/>
          </p:cNvSpPr>
          <p:nvPr/>
        </p:nvSpPr>
        <p:spPr>
          <a:xfrm>
            <a:off x="1401118" y="483062"/>
            <a:ext cx="6972820" cy="1153040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fontAlgn="auto">
              <a:spcAft>
                <a:spcPts val="0"/>
              </a:spcAft>
            </a:pPr>
            <a:r>
              <a:rPr lang="ru-RU" sz="2400" b="1" dirty="0">
                <a:solidFill>
                  <a:srgbClr val="1D44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СЛУЖБА</a:t>
            </a:r>
            <a:br>
              <a:rPr lang="ru-RU" sz="2400" b="1" dirty="0">
                <a:solidFill>
                  <a:srgbClr val="1D44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1D44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экологическому, технологическому и атомному надзору</a:t>
            </a:r>
            <a:r>
              <a:rPr lang="ru-RU" sz="400" b="1" dirty="0">
                <a:solidFill>
                  <a:srgbClr val="1D44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" b="1" dirty="0">
                <a:solidFill>
                  <a:srgbClr val="1D44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00" b="1" dirty="0">
                <a:solidFill>
                  <a:srgbClr val="1D44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00" b="1" dirty="0">
                <a:solidFill>
                  <a:srgbClr val="1D44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1D44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Приволжское управление</a:t>
            </a:r>
          </a:p>
        </p:txBody>
      </p:sp>
      <p:sp>
        <p:nvSpPr>
          <p:cNvPr id="9" name="Подзаголовок 2">
            <a:extLst>
              <a:ext uri="{FF2B5EF4-FFF2-40B4-BE49-F238E27FC236}">
                <a16:creationId xmlns:a16="http://schemas.microsoft.com/office/drawing/2014/main" id="{E3CC809D-4C98-4678-BFC8-2B3D0F74B775}"/>
              </a:ext>
            </a:extLst>
          </p:cNvPr>
          <p:cNvSpPr txBox="1">
            <a:spLocks/>
          </p:cNvSpPr>
          <p:nvPr/>
        </p:nvSpPr>
        <p:spPr>
          <a:xfrm>
            <a:off x="1691680" y="2081756"/>
            <a:ext cx="7210278" cy="1282082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НАДЗОРНОЙ ДЕЯТЕЛЬНОСТИ </a:t>
            </a:r>
          </a:p>
          <a:p>
            <a:pPr marL="82296" indent="0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НЕДОПУЩЕНИЮ ЧРЕЗВЫЧАЙНЫХ СИТУАЦИЙ </a:t>
            </a:r>
          </a:p>
          <a:p>
            <a:pPr marL="82296" indent="0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ГИДРОТЕХНИЧЕСКИХ СООРУЖЕНИЯХ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DDFE900-E339-4954-9E76-694453E2FBD0}"/>
              </a:ext>
            </a:extLst>
          </p:cNvPr>
          <p:cNvSpPr txBox="1"/>
          <p:nvPr/>
        </p:nvSpPr>
        <p:spPr>
          <a:xfrm>
            <a:off x="1674664" y="3988864"/>
            <a:ext cx="6425728" cy="70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400" b="1" dirty="0">
                <a:solidFill>
                  <a:srgbClr val="1D44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Лотфуллин Адель Рамилевич</a:t>
            </a:r>
          </a:p>
          <a:p>
            <a:pPr>
              <a:lnSpc>
                <a:spcPct val="150000"/>
              </a:lnSpc>
            </a:pPr>
            <a:r>
              <a:rPr lang="ru-RU" sz="1400" b="1" dirty="0">
                <a:solidFill>
                  <a:srgbClr val="1D44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инспектор Приволжского управления Ростехнадзора</a:t>
            </a:r>
          </a:p>
        </p:txBody>
      </p:sp>
    </p:spTree>
    <p:extLst>
      <p:ext uri="{BB962C8B-B14F-4D97-AF65-F5344CB8AC3E}">
        <p14:creationId xmlns:p14="http://schemas.microsoft.com/office/powerpoint/2010/main" val="6366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-27112" y="4869656"/>
            <a:ext cx="285720" cy="273844"/>
          </a:xfrm>
        </p:spPr>
        <p:txBody>
          <a:bodyPr>
            <a:normAutofit lnSpcReduction="10000"/>
          </a:bodyPr>
          <a:lstStyle/>
          <a:p>
            <a:pPr>
              <a:defRPr/>
            </a:pPr>
            <a:fld id="{D2072C62-53BD-4469-AE58-36239670E58C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pic>
        <p:nvPicPr>
          <p:cNvPr id="5" name="Picture 41" descr="fsetan_emblema200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96" y="-1035"/>
            <a:ext cx="931810" cy="1060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082350"/>
              </p:ext>
            </p:extLst>
          </p:nvPr>
        </p:nvGraphicFramePr>
        <p:xfrm>
          <a:off x="1202634" y="1779662"/>
          <a:ext cx="7729264" cy="280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4367">
                  <a:extLst>
                    <a:ext uri="{9D8B030D-6E8A-4147-A177-3AD203B41FA5}">
                      <a16:colId xmlns:a16="http://schemas.microsoft.com/office/drawing/2014/main" val="3024228481"/>
                    </a:ext>
                  </a:extLst>
                </a:gridCol>
                <a:gridCol w="974367">
                  <a:extLst>
                    <a:ext uri="{9D8B030D-6E8A-4147-A177-3AD203B41FA5}">
                      <a16:colId xmlns:a16="http://schemas.microsoft.com/office/drawing/2014/main" val="2696783618"/>
                    </a:ext>
                  </a:extLst>
                </a:gridCol>
                <a:gridCol w="762268">
                  <a:extLst>
                    <a:ext uri="{9D8B030D-6E8A-4147-A177-3AD203B41FA5}">
                      <a16:colId xmlns:a16="http://schemas.microsoft.com/office/drawing/2014/main" val="4075813858"/>
                    </a:ext>
                  </a:extLst>
                </a:gridCol>
                <a:gridCol w="635223">
                  <a:extLst>
                    <a:ext uri="{9D8B030D-6E8A-4147-A177-3AD203B41FA5}">
                      <a16:colId xmlns:a16="http://schemas.microsoft.com/office/drawing/2014/main" val="3312772494"/>
                    </a:ext>
                  </a:extLst>
                </a:gridCol>
                <a:gridCol w="635223">
                  <a:extLst>
                    <a:ext uri="{9D8B030D-6E8A-4147-A177-3AD203B41FA5}">
                      <a16:colId xmlns:a16="http://schemas.microsoft.com/office/drawing/2014/main" val="1768329872"/>
                    </a:ext>
                  </a:extLst>
                </a:gridCol>
                <a:gridCol w="635223">
                  <a:extLst>
                    <a:ext uri="{9D8B030D-6E8A-4147-A177-3AD203B41FA5}">
                      <a16:colId xmlns:a16="http://schemas.microsoft.com/office/drawing/2014/main" val="3547570907"/>
                    </a:ext>
                  </a:extLst>
                </a:gridCol>
                <a:gridCol w="571700">
                  <a:extLst>
                    <a:ext uri="{9D8B030D-6E8A-4147-A177-3AD203B41FA5}">
                      <a16:colId xmlns:a16="http://schemas.microsoft.com/office/drawing/2014/main" val="3848084228"/>
                    </a:ext>
                  </a:extLst>
                </a:gridCol>
                <a:gridCol w="1143401">
                  <a:extLst>
                    <a:ext uri="{9D8B030D-6E8A-4147-A177-3AD203B41FA5}">
                      <a16:colId xmlns:a16="http://schemas.microsoft.com/office/drawing/2014/main" val="2838443765"/>
                    </a:ext>
                  </a:extLst>
                </a:gridCol>
                <a:gridCol w="698745">
                  <a:extLst>
                    <a:ext uri="{9D8B030D-6E8A-4147-A177-3AD203B41FA5}">
                      <a16:colId xmlns:a16="http://schemas.microsoft.com/office/drawing/2014/main" val="3937069694"/>
                    </a:ext>
                  </a:extLst>
                </a:gridCol>
                <a:gridCol w="698747">
                  <a:extLst>
                    <a:ext uri="{9D8B030D-6E8A-4147-A177-3AD203B41FA5}">
                      <a16:colId xmlns:a16="http://schemas.microsoft.com/office/drawing/2014/main" val="3885566964"/>
                    </a:ext>
                  </a:extLst>
                </a:gridCol>
              </a:tblGrid>
              <a:tr h="8612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 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поднадзорных ГТС согласно 117-ФЗ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 опасности (чрезвычайно высокий)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класс опасности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(высокий)</a:t>
                      </a:r>
                    </a:p>
                  </a:txBody>
                  <a:tcPr marL="72000" marR="72000"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III </a:t>
                      </a: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класс опасности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(средний)</a:t>
                      </a: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IV </a:t>
                      </a: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класс</a:t>
                      </a: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опасности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(низкий)</a:t>
                      </a: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Класс опасности не определен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</a:t>
                      </a:r>
                      <a:r>
                        <a:rPr lang="ru-RU" sz="1050" b="1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утвержденных деклараций </a:t>
                      </a:r>
                      <a:r>
                        <a:rPr lang="ru-RU" sz="105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согласно федерального законодательства 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Бесхозяйные на 01.01.2021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Бесхозяйные на 30.05.2022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975340"/>
                  </a:ext>
                </a:extLst>
              </a:tr>
              <a:tr h="6046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Татарстан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5583361"/>
                  </a:ext>
                </a:extLst>
              </a:tr>
              <a:tr h="5785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Марий Эл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2056256"/>
                  </a:ext>
                </a:extLst>
              </a:tr>
              <a:tr h="5712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Чувашская Республика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82833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205090" y="320918"/>
            <a:ext cx="758605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Ростехнадзор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осуществляет федеральный государственный надзор в области безопасности ГТС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Федеральным законом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21 июля 1997 г. № 117-ФЗ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 безопасности гидротехнических сооружений»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02634" y="1327868"/>
            <a:ext cx="66711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Статистические данные по Приволжскому управлению Ростехнадзора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30.05.2022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584090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-27112" y="4869656"/>
            <a:ext cx="285720" cy="273844"/>
          </a:xfrm>
        </p:spPr>
        <p:txBody>
          <a:bodyPr>
            <a:normAutofit lnSpcReduction="10000"/>
          </a:bodyPr>
          <a:lstStyle/>
          <a:p>
            <a:pPr>
              <a:defRPr/>
            </a:pPr>
            <a:fld id="{D2072C62-53BD-4469-AE58-36239670E58C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pic>
        <p:nvPicPr>
          <p:cNvPr id="5" name="Picture 41" descr="fsetan_emblema200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96" y="-1035"/>
            <a:ext cx="931810" cy="1060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0115129"/>
              </p:ext>
            </p:extLst>
          </p:nvPr>
        </p:nvGraphicFramePr>
        <p:xfrm>
          <a:off x="1231134" y="1419622"/>
          <a:ext cx="7704855" cy="31523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52328">
                  <a:extLst>
                    <a:ext uri="{9D8B030D-6E8A-4147-A177-3AD203B41FA5}">
                      <a16:colId xmlns:a16="http://schemas.microsoft.com/office/drawing/2014/main" val="302422848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696783618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4075813858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312772494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76832987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547570907"/>
                    </a:ext>
                  </a:extLst>
                </a:gridCol>
                <a:gridCol w="792087">
                  <a:extLst>
                    <a:ext uri="{9D8B030D-6E8A-4147-A177-3AD203B41FA5}">
                      <a16:colId xmlns:a16="http://schemas.microsoft.com/office/drawing/2014/main" val="3848084228"/>
                    </a:ext>
                  </a:extLst>
                </a:gridCol>
              </a:tblGrid>
              <a:tr h="43204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Мера обеспечения безопасности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20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Татарстан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бесхозяйных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20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Марий Эл</a:t>
                      </a:r>
                    </a:p>
                  </a:txBody>
                  <a:tcPr marL="36000" marR="36000"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бесхозяйных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20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Чувашская Республика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из них по бесхозяйным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97534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9632509"/>
                  </a:ext>
                </a:extLst>
              </a:tr>
              <a:tr h="2146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Утверждена региональная программа </a:t>
                      </a:r>
                    </a:p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обеспечения безопасности ГТС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5583361"/>
                  </a:ext>
                </a:extLst>
              </a:tr>
              <a:tr h="3369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Согласовано в органах Ростехнадзора планов безопасности бесхозяйных ГТС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2056256"/>
                  </a:ext>
                </a:extLst>
              </a:tr>
              <a:tr h="3369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капитального ремонта, консервации и (или) ликвидации бесхозяйных ГТС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02861"/>
                  </a:ext>
                </a:extLst>
              </a:tr>
              <a:tr h="3369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Проведено регулярных (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преддекларационных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обследований ГТС 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635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(13%)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155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(2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392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(3,5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1695911"/>
                  </a:ext>
                </a:extLst>
              </a:tr>
              <a:tr h="3369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Согласовано расчетов размера вероятного вреда при аварии ГТС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635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(13%)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155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(2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392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(3,5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650799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624611" y="529273"/>
            <a:ext cx="69179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 обеспечения безопасности ГТС 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региональными органами исполнительной власти и эксплуатирующими организациями</a:t>
            </a:r>
          </a:p>
        </p:txBody>
      </p:sp>
    </p:spTree>
    <p:extLst>
      <p:ext uri="{BB962C8B-B14F-4D97-AF65-F5344CB8AC3E}">
        <p14:creationId xmlns:p14="http://schemas.microsoft.com/office/powerpoint/2010/main" val="343521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-27112" y="4869656"/>
            <a:ext cx="285720" cy="273844"/>
          </a:xfrm>
        </p:spPr>
        <p:txBody>
          <a:bodyPr>
            <a:normAutofit lnSpcReduction="10000"/>
          </a:bodyPr>
          <a:lstStyle/>
          <a:p>
            <a:pPr>
              <a:defRPr/>
            </a:pPr>
            <a:fld id="{D2072C62-53BD-4469-AE58-36239670E58C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pic>
        <p:nvPicPr>
          <p:cNvPr id="5" name="Picture 41" descr="fsetan_emblema200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96" y="-1035"/>
            <a:ext cx="931810" cy="1060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889715"/>
              </p:ext>
            </p:extLst>
          </p:nvPr>
        </p:nvGraphicFramePr>
        <p:xfrm>
          <a:off x="1236407" y="699542"/>
          <a:ext cx="7689846" cy="3126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1094">
                  <a:extLst>
                    <a:ext uri="{9D8B030D-6E8A-4147-A177-3AD203B41FA5}">
                      <a16:colId xmlns:a16="http://schemas.microsoft.com/office/drawing/2014/main" val="302422848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696783618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4075813858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3312772494"/>
                    </a:ext>
                  </a:extLst>
                </a:gridCol>
                <a:gridCol w="1262371">
                  <a:extLst>
                    <a:ext uri="{9D8B030D-6E8A-4147-A177-3AD203B41FA5}">
                      <a16:colId xmlns:a16="http://schemas.microsoft.com/office/drawing/2014/main" val="176832987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3547570907"/>
                    </a:ext>
                  </a:extLst>
                </a:gridCol>
                <a:gridCol w="1185901">
                  <a:extLst>
                    <a:ext uri="{9D8B030D-6E8A-4147-A177-3AD203B41FA5}">
                      <a16:colId xmlns:a16="http://schemas.microsoft.com/office/drawing/2014/main" val="415101120"/>
                    </a:ext>
                  </a:extLst>
                </a:gridCol>
              </a:tblGrid>
              <a:tr h="84582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 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2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Запланировано плановых проверок на 2022 год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2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Осуществлено плановых проверок на 30.05.2022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2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Осуществлено внеплановых проверок на 30.05.2022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2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Осуществлено контрольно-надзорных действий по постоянному государственному надзору на 30.05.2022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20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Привлечено к административной ответственности 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975340"/>
                  </a:ext>
                </a:extLst>
              </a:tr>
              <a:tr h="5223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Юридических лиц</a:t>
                      </a: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Должностных лиц</a:t>
                      </a: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257773"/>
                  </a:ext>
                </a:extLst>
              </a:tr>
              <a:tr h="6046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Татарстан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5583361"/>
                  </a:ext>
                </a:extLst>
              </a:tr>
              <a:tr h="5785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Марий Эл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2056256"/>
                  </a:ext>
                </a:extLst>
              </a:tr>
              <a:tr h="5712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Чувашская Республика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82833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41455" y="221496"/>
            <a:ext cx="72797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контрольно-надзорной деятельности в области безопасности ГТС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30.05.2022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36407" y="3939902"/>
            <a:ext cx="69385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Российской Федерации от 10.03.2022 № 336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особенностях организации и осуществления государственного контроля (надзора),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контроля»</a:t>
            </a:r>
          </a:p>
        </p:txBody>
      </p:sp>
    </p:spTree>
    <p:extLst>
      <p:ext uri="{BB962C8B-B14F-4D97-AF65-F5344CB8AC3E}">
        <p14:creationId xmlns:p14="http://schemas.microsoft.com/office/powerpoint/2010/main" val="1455122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-27112" y="4869656"/>
            <a:ext cx="285720" cy="273844"/>
          </a:xfrm>
        </p:spPr>
        <p:txBody>
          <a:bodyPr>
            <a:normAutofit lnSpcReduction="10000"/>
          </a:bodyPr>
          <a:lstStyle/>
          <a:p>
            <a:pPr>
              <a:defRPr/>
            </a:pPr>
            <a:fld id="{D2072C62-53BD-4469-AE58-36239670E58C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pic>
        <p:nvPicPr>
          <p:cNvPr id="5" name="Picture 41" descr="fsetan_emblema200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96" y="-1035"/>
            <a:ext cx="931810" cy="1060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9470911"/>
              </p:ext>
            </p:extLst>
          </p:nvPr>
        </p:nvGraphicFramePr>
        <p:xfrm>
          <a:off x="1236404" y="699542"/>
          <a:ext cx="7656075" cy="31225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24430">
                  <a:extLst>
                    <a:ext uri="{9D8B030D-6E8A-4147-A177-3AD203B41FA5}">
                      <a16:colId xmlns:a16="http://schemas.microsoft.com/office/drawing/2014/main" val="3024228481"/>
                    </a:ext>
                  </a:extLst>
                </a:gridCol>
                <a:gridCol w="988410">
                  <a:extLst>
                    <a:ext uri="{9D8B030D-6E8A-4147-A177-3AD203B41FA5}">
                      <a16:colId xmlns:a16="http://schemas.microsoft.com/office/drawing/2014/main" val="2696783618"/>
                    </a:ext>
                  </a:extLst>
                </a:gridCol>
                <a:gridCol w="982794">
                  <a:extLst>
                    <a:ext uri="{9D8B030D-6E8A-4147-A177-3AD203B41FA5}">
                      <a16:colId xmlns:a16="http://schemas.microsoft.com/office/drawing/2014/main" val="573931627"/>
                    </a:ext>
                  </a:extLst>
                </a:gridCol>
                <a:gridCol w="927213">
                  <a:extLst>
                    <a:ext uri="{9D8B030D-6E8A-4147-A177-3AD203B41FA5}">
                      <a16:colId xmlns:a16="http://schemas.microsoft.com/office/drawing/2014/main" val="4075813858"/>
                    </a:ext>
                  </a:extLst>
                </a:gridCol>
                <a:gridCol w="1011076">
                  <a:extLst>
                    <a:ext uri="{9D8B030D-6E8A-4147-A177-3AD203B41FA5}">
                      <a16:colId xmlns:a16="http://schemas.microsoft.com/office/drawing/2014/main" val="552682355"/>
                    </a:ext>
                  </a:extLst>
                </a:gridCol>
                <a:gridCol w="1011076">
                  <a:extLst>
                    <a:ext uri="{9D8B030D-6E8A-4147-A177-3AD203B41FA5}">
                      <a16:colId xmlns:a16="http://schemas.microsoft.com/office/drawing/2014/main" val="3312772494"/>
                    </a:ext>
                  </a:extLst>
                </a:gridCol>
                <a:gridCol w="1011076">
                  <a:extLst>
                    <a:ext uri="{9D8B030D-6E8A-4147-A177-3AD203B41FA5}">
                      <a16:colId xmlns:a16="http://schemas.microsoft.com/office/drawing/2014/main" val="3912895645"/>
                    </a:ext>
                  </a:extLst>
                </a:gridCol>
              </a:tblGrid>
              <a:tr h="93818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 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20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Утверждение декларации безопасности ГТС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Согласование правил безопасности ГТС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Выдача разрешений на эксплуатацию ГТС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975340"/>
                  </a:ext>
                </a:extLst>
              </a:tr>
              <a:tr h="4299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утверждено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отказано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согласовано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отказано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выдано</a:t>
                      </a:r>
                    </a:p>
                  </a:txBody>
                  <a:tcPr marL="72000" marR="72000"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отказано</a:t>
                      </a:r>
                    </a:p>
                  </a:txBody>
                  <a:tcPr marL="72000" marR="72000"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8454167"/>
                  </a:ext>
                </a:extLst>
              </a:tr>
              <a:tr h="6046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Татарстан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5583361"/>
                  </a:ext>
                </a:extLst>
              </a:tr>
              <a:tr h="5785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Марий Эл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2056256"/>
                  </a:ext>
                </a:extLst>
              </a:tr>
              <a:tr h="5712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Чувашская Республика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82833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41455" y="221496"/>
            <a:ext cx="70266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оказанных государственных услуг в области безопасности ГТС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30.05.2022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36407" y="3939902"/>
            <a:ext cx="69285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Российской Федерации от 12.03.2022 № 353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особенностях разрешительной деятельности в Российской Федерации в 2022 году»</a:t>
            </a:r>
          </a:p>
        </p:txBody>
      </p:sp>
    </p:spTree>
    <p:extLst>
      <p:ext uri="{BB962C8B-B14F-4D97-AF65-F5344CB8AC3E}">
        <p14:creationId xmlns:p14="http://schemas.microsoft.com/office/powerpoint/2010/main" val="84153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-27112" y="4869656"/>
            <a:ext cx="285720" cy="273844"/>
          </a:xfrm>
        </p:spPr>
        <p:txBody>
          <a:bodyPr>
            <a:normAutofit lnSpcReduction="10000"/>
          </a:bodyPr>
          <a:lstStyle/>
          <a:p>
            <a:pPr>
              <a:defRPr/>
            </a:pPr>
            <a:fld id="{D2072C62-53BD-4469-AE58-36239670E58C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pic>
        <p:nvPicPr>
          <p:cNvPr id="5" name="Picture 41" descr="fsetan_emblema200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96" y="-1035"/>
            <a:ext cx="931810" cy="1060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6410604"/>
              </p:ext>
            </p:extLst>
          </p:nvPr>
        </p:nvGraphicFramePr>
        <p:xfrm>
          <a:off x="1202634" y="1851670"/>
          <a:ext cx="7761853" cy="28181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1094">
                  <a:extLst>
                    <a:ext uri="{9D8B030D-6E8A-4147-A177-3AD203B41FA5}">
                      <a16:colId xmlns:a16="http://schemas.microsoft.com/office/drawing/2014/main" val="302422848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69678361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4075813858"/>
                    </a:ext>
                  </a:extLst>
                </a:gridCol>
                <a:gridCol w="1236687">
                  <a:extLst>
                    <a:ext uri="{9D8B030D-6E8A-4147-A177-3AD203B41FA5}">
                      <a16:colId xmlns:a16="http://schemas.microsoft.com/office/drawing/2014/main" val="3312772494"/>
                    </a:ext>
                  </a:extLst>
                </a:gridCol>
                <a:gridCol w="707529">
                  <a:extLst>
                    <a:ext uri="{9D8B030D-6E8A-4147-A177-3AD203B41FA5}">
                      <a16:colId xmlns:a16="http://schemas.microsoft.com/office/drawing/2014/main" val="176832987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3547570907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848084228"/>
                    </a:ext>
                  </a:extLst>
                </a:gridCol>
                <a:gridCol w="1224135">
                  <a:extLst>
                    <a:ext uri="{9D8B030D-6E8A-4147-A177-3AD203B41FA5}">
                      <a16:colId xmlns:a16="http://schemas.microsoft.com/office/drawing/2014/main" val="2838443765"/>
                    </a:ext>
                  </a:extLst>
                </a:gridCol>
              </a:tblGrid>
              <a:tr h="8017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 РФ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запланированных обследований ГТС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бесхозяйных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осуществленных обследований ГТС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бесхозяйных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выявленных несоответствий </a:t>
                      </a:r>
                      <a:r>
                        <a:rPr lang="ru-RU" sz="105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федеральному законодатель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ству</a:t>
                      </a:r>
                      <a:r>
                        <a:rPr lang="ru-RU" sz="105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из них по бесхозяйным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</a:t>
                      </a:r>
                      <a:r>
                        <a:rPr lang="ru-RU" sz="1050" b="1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выданных предостережений о недопустимости нарушений </a:t>
                      </a:r>
                      <a:r>
                        <a:rPr lang="ru-RU" sz="105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федерального законодательства 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975340"/>
                  </a:ext>
                </a:extLst>
              </a:tr>
              <a:tr h="5166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Татарстан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228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228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827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217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5583361"/>
                  </a:ext>
                </a:extLst>
              </a:tr>
              <a:tr h="5347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Марий Эл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2056256"/>
                  </a:ext>
                </a:extLst>
              </a:tr>
              <a:tr h="5552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Чувашская Республика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82833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202634" y="411510"/>
            <a:ext cx="760400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Ростехнадзора от 29.12.2021 № 471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 безопасной эксплуатации и работоспособности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гидротехнических сооружений, поднадзорных Федеральной службе по экологическому,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технологическому и атомному надзору в период весеннего половодья и паводков 2022 года»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02634" y="1419041"/>
            <a:ext cx="76784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прохождения половодья 2022 по Приволжскому управлению Ростехнадзора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30.05.2022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360868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-27112" y="4869656"/>
            <a:ext cx="285720" cy="273844"/>
          </a:xfrm>
        </p:spPr>
        <p:txBody>
          <a:bodyPr>
            <a:normAutofit lnSpcReduction="10000"/>
          </a:bodyPr>
          <a:lstStyle/>
          <a:p>
            <a:pPr>
              <a:defRPr/>
            </a:pPr>
            <a:fld id="{D2072C62-53BD-4469-AE58-36239670E58C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pic>
        <p:nvPicPr>
          <p:cNvPr id="5" name="Picture 41" descr="fsetan_emblema200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96" y="-1035"/>
            <a:ext cx="931810" cy="1060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314074" y="809019"/>
            <a:ext cx="7665368" cy="46130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созданы финансовые резервы, предназначенные для ликвидации 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аварии ГТС;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отсутствуют журналы визуальных наблюдений и соответственно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ведутся записи о техническом состоянии  ГТС в процессе эксплуатации;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обеспечена, соответствующая нормам и правилам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квалификация работников, эксплуатирующих ГТС;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проводится анализ причин снижения безопасности ГТС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осуществляется разработка и реализация мер по обеспечению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исправного состояния ГТС и предотвращению аварии ГТС;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отсутствует ледозащитное устройство водосбросной конструкции.</a:t>
            </a:r>
          </a:p>
          <a:p>
            <a:pPr algn="just">
              <a:lnSpc>
                <a:spcPct val="150000"/>
              </a:lnSpc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CBF69B-9D98-471C-9CC8-E6845EC80A75}"/>
              </a:ext>
            </a:extLst>
          </p:cNvPr>
          <p:cNvSpPr txBox="1"/>
          <p:nvPr/>
        </p:nvSpPr>
        <p:spPr>
          <a:xfrm>
            <a:off x="1871919" y="329218"/>
            <a:ext cx="65496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Типовые несоответствия федеральному законодательству:</a:t>
            </a:r>
          </a:p>
        </p:txBody>
      </p:sp>
    </p:spTree>
    <p:extLst>
      <p:ext uri="{BB962C8B-B14F-4D97-AF65-F5344CB8AC3E}">
        <p14:creationId xmlns:p14="http://schemas.microsoft.com/office/powerpoint/2010/main" val="18813541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55816</TotalTime>
  <Words>618</Words>
  <Application>Microsoft Office PowerPoint</Application>
  <PresentationFormat>Экран (16:9)</PresentationFormat>
  <Paragraphs>227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6" baseType="lpstr">
      <vt:lpstr>Arial</vt:lpstr>
      <vt:lpstr>Calibri</vt:lpstr>
      <vt:lpstr>Constantia</vt:lpstr>
      <vt:lpstr>Corbel</vt:lpstr>
      <vt:lpstr>Gill Sans MT</vt:lpstr>
      <vt:lpstr>Times New Roman</vt:lpstr>
      <vt:lpstr>Verdana</vt:lpstr>
      <vt:lpstr>Wingdings 2</vt:lpstr>
      <vt:lpstr>Солнцестояние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Опасные производственные объекты</dc:title>
  <dc:creator>Камалетдинов Шамиль Зияевич</dc:creator>
  <cp:lastModifiedBy>Артеева Арина Александровна</cp:lastModifiedBy>
  <cp:revision>2067</cp:revision>
  <cp:lastPrinted>2021-03-25T15:53:48Z</cp:lastPrinted>
  <dcterms:modified xsi:type="dcterms:W3CDTF">2022-06-01T14:42:25Z</dcterms:modified>
</cp:coreProperties>
</file>